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9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60" r:id="rId16"/>
    <p:sldId id="261" r:id="rId17"/>
    <p:sldId id="282" r:id="rId18"/>
    <p:sldId id="283" r:id="rId19"/>
    <p:sldId id="284" r:id="rId20"/>
    <p:sldId id="287" r:id="rId21"/>
    <p:sldId id="288" r:id="rId22"/>
    <p:sldId id="263" r:id="rId23"/>
    <p:sldId id="275" r:id="rId24"/>
    <p:sldId id="276" r:id="rId25"/>
    <p:sldId id="289" r:id="rId26"/>
    <p:sldId id="277" r:id="rId27"/>
    <p:sldId id="285" r:id="rId28"/>
    <p:sldId id="286" r:id="rId29"/>
    <p:sldId id="279" r:id="rId30"/>
    <p:sldId id="280" r:id="rId31"/>
    <p:sldId id="281" r:id="rId32"/>
  </p:sldIdLst>
  <p:sldSz cx="12192000" cy="6858000"/>
  <p:notesSz cx="9236075" cy="6950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1375" autoAdjust="0"/>
  </p:normalViewPr>
  <p:slideViewPr>
    <p:cSldViewPr snapToGrid="0">
      <p:cViewPr varScale="1">
        <p:scale>
          <a:sx n="79" d="100"/>
          <a:sy n="79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9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0C30714A-DE8F-48E1-90D1-D03FFC7ABDCE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9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8A15966-61D2-48F4-959A-9C12B28AD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58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9" y="0"/>
            <a:ext cx="4002299" cy="348711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40E6A8B8-492D-47E3-998B-93A65511E5CC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3650" y="868363"/>
            <a:ext cx="4168775" cy="2346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44723"/>
            <a:ext cx="7388860" cy="2736593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9" y="6601365"/>
            <a:ext cx="4002299" cy="348710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238C73F-D5E5-430D-9F94-3EBFB229B4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0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3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35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r>
              <a:rPr lang="en-US" dirty="0"/>
              <a:t>How the DTO construct</a:t>
            </a:r>
            <a:r>
              <a:rPr lang="en-US" baseline="0" dirty="0"/>
              <a:t>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3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Delegate Vs. Service Locator</a:t>
            </a:r>
          </a:p>
          <a:p>
            <a:r>
              <a:rPr lang="en-US" dirty="0"/>
              <a:t>Business Delegate will</a:t>
            </a:r>
            <a:r>
              <a:rPr lang="en-US" baseline="0" dirty="0"/>
              <a:t> help to hide/shelter the actual implementation so the invoker (Presentation Tire) doesn’t have to know the internals. i.e. Less Coupling between Presentation Layer to the Business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8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well in the Distributed Systems</a:t>
            </a:r>
            <a:r>
              <a:rPr lang="en-US" baseline="0" dirty="0"/>
              <a:t>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56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 Software Download Mirror</a:t>
            </a:r>
            <a:r>
              <a:rPr lang="en-US" baseline="0" dirty="0"/>
              <a:t> Sites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71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Firewall HTTP Server vs.</a:t>
            </a:r>
            <a:r>
              <a:rPr lang="en-US" baseline="0" dirty="0"/>
              <a:t> Actual Server Instances (e.g. Google.com)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87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Composition Vs. Aggregation</a:t>
            </a:r>
          </a:p>
          <a:p>
            <a:r>
              <a:rPr lang="en-US" dirty="0"/>
              <a:t>Composition is a Strong form of Aggregation where the part</a:t>
            </a:r>
            <a:r>
              <a:rPr lang="en-US" baseline="0" dirty="0"/>
              <a:t> cannot exist without the whole</a:t>
            </a:r>
          </a:p>
          <a:p>
            <a:r>
              <a:rPr lang="en-US" dirty="0"/>
              <a:t>E.g.</a:t>
            </a:r>
          </a:p>
          <a:p>
            <a:r>
              <a:rPr lang="en-US" dirty="0"/>
              <a:t>University</a:t>
            </a:r>
            <a:r>
              <a:rPr lang="en-US" baseline="0" dirty="0"/>
              <a:t> &lt;1..M&gt; Course | Course cannot exists without the University</a:t>
            </a:r>
          </a:p>
          <a:p>
            <a:r>
              <a:rPr lang="en-US" baseline="0" dirty="0"/>
              <a:t>Hall &lt;1..M&gt; People | People can exist without the Hall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3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Mapping</a:t>
            </a:r>
            <a:r>
              <a:rPr lang="en-US" baseline="0" dirty="0"/>
              <a:t> 1:1, 1:M, M:1, M:M</a:t>
            </a:r>
          </a:p>
          <a:p>
            <a:r>
              <a:rPr lang="en-US" baseline="0" dirty="0"/>
              <a:t>Exercise:</a:t>
            </a:r>
          </a:p>
          <a:p>
            <a:r>
              <a:rPr lang="en-US" baseline="0" dirty="0"/>
              <a:t>Problem: A University has Students, those Students can take any Subjects. On the other hand a Subject can be offered to any Student. Marks will be recorded to each students per subject.</a:t>
            </a:r>
          </a:p>
          <a:p>
            <a:r>
              <a:rPr lang="en-US" baseline="0" dirty="0"/>
              <a:t>Question(s):</a:t>
            </a:r>
          </a:p>
          <a:p>
            <a:r>
              <a:rPr lang="en-US" baseline="0" dirty="0"/>
              <a:t>1) Identify the Entities, Draw ER Diagram</a:t>
            </a:r>
          </a:p>
          <a:p>
            <a:r>
              <a:rPr lang="en-US" baseline="0" dirty="0"/>
              <a:t>2) What kind of a relationships are there</a:t>
            </a:r>
          </a:p>
          <a:p>
            <a:r>
              <a:rPr lang="en-US" baseline="0" dirty="0"/>
              <a:t>3) Table Structure</a:t>
            </a:r>
          </a:p>
          <a:p>
            <a:endParaRPr lang="en-US" baseline="0" dirty="0"/>
          </a:p>
          <a:p>
            <a:r>
              <a:rPr lang="en-US" baseline="0" dirty="0"/>
              <a:t>Define a Service Interface to add marks to a particular Student for a particular Subject</a:t>
            </a:r>
          </a:p>
          <a:p>
            <a:r>
              <a:rPr lang="en-US" baseline="0" dirty="0"/>
              <a:t>Method 1: function </a:t>
            </a:r>
            <a:r>
              <a:rPr lang="en-US" baseline="0" dirty="0" err="1"/>
              <a:t>setMarks</a:t>
            </a:r>
            <a:r>
              <a:rPr lang="en-US" baseline="0" dirty="0"/>
              <a:t>(</a:t>
            </a:r>
            <a:r>
              <a:rPr lang="en-US" baseline="0" dirty="0" err="1"/>
              <a:t>int</a:t>
            </a:r>
            <a:r>
              <a:rPr lang="en-US" baseline="0" dirty="0"/>
              <a:t> </a:t>
            </a:r>
            <a:r>
              <a:rPr lang="en-US" baseline="0" dirty="0" err="1"/>
              <a:t>studentId</a:t>
            </a:r>
            <a:r>
              <a:rPr lang="en-US" baseline="0" dirty="0"/>
              <a:t>, double marks)</a:t>
            </a:r>
          </a:p>
          <a:p>
            <a:r>
              <a:rPr lang="en-US" baseline="0" dirty="0"/>
              <a:t>Method 2: function </a:t>
            </a:r>
            <a:r>
              <a:rPr lang="en-US" baseline="0" dirty="0" err="1"/>
              <a:t>setStudentSubject</a:t>
            </a:r>
            <a:r>
              <a:rPr lang="en-US" baseline="0" dirty="0"/>
              <a:t>(</a:t>
            </a:r>
            <a:r>
              <a:rPr lang="en-US" baseline="0" dirty="0" err="1"/>
              <a:t>StudentSubject</a:t>
            </a:r>
            <a:r>
              <a:rPr lang="en-US" baseline="0" dirty="0"/>
              <a:t> </a:t>
            </a:r>
            <a:r>
              <a:rPr lang="en-US" baseline="0" dirty="0" err="1"/>
              <a:t>studentSubjectObj</a:t>
            </a:r>
            <a:r>
              <a:rPr lang="en-US" baseline="0" dirty="0"/>
              <a:t>)</a:t>
            </a:r>
          </a:p>
          <a:p>
            <a:r>
              <a:rPr lang="en-US" baseline="0" dirty="0"/>
              <a:t>Method 3: function </a:t>
            </a:r>
            <a:r>
              <a:rPr lang="en-US" baseline="0" dirty="0" err="1"/>
              <a:t>saveStudent</a:t>
            </a:r>
            <a:r>
              <a:rPr lang="en-US" baseline="0" dirty="0"/>
              <a:t>(Student student)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51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Mapping</a:t>
            </a:r>
            <a:r>
              <a:rPr lang="en-US" baseline="0" dirty="0"/>
              <a:t> 1:1, 1:M, M:1, M:M</a:t>
            </a:r>
          </a:p>
          <a:p>
            <a:r>
              <a:rPr lang="en-US" baseline="0" dirty="0"/>
              <a:t>Exercise:</a:t>
            </a:r>
          </a:p>
          <a:p>
            <a:r>
              <a:rPr lang="en-US" baseline="0" dirty="0"/>
              <a:t>Problem: A University has Students, those Students can take any Subjects. On the other hand a Subject can be offered to any Student. Marks will be recorded to each students per subject.</a:t>
            </a:r>
          </a:p>
          <a:p>
            <a:r>
              <a:rPr lang="en-US" baseline="0" dirty="0"/>
              <a:t>Question(s):</a:t>
            </a:r>
          </a:p>
          <a:p>
            <a:r>
              <a:rPr lang="en-US" baseline="0" dirty="0"/>
              <a:t>1) Identify the Entities, Draw ER Diagram</a:t>
            </a:r>
          </a:p>
          <a:p>
            <a:r>
              <a:rPr lang="en-US" baseline="0" dirty="0"/>
              <a:t>2) What kind of a relationships are there</a:t>
            </a:r>
          </a:p>
          <a:p>
            <a:r>
              <a:rPr lang="en-US" baseline="0" dirty="0"/>
              <a:t>3) Table Structure</a:t>
            </a:r>
          </a:p>
          <a:p>
            <a:endParaRPr lang="en-US" baseline="0" dirty="0"/>
          </a:p>
          <a:p>
            <a:r>
              <a:rPr lang="en-US" baseline="0" dirty="0"/>
              <a:t>Define a Service Interface to add marks to a particular Student for a particular Subject</a:t>
            </a:r>
          </a:p>
          <a:p>
            <a:r>
              <a:rPr lang="en-US" baseline="0" dirty="0"/>
              <a:t>Method 1: function </a:t>
            </a:r>
            <a:r>
              <a:rPr lang="en-US" baseline="0" dirty="0" err="1"/>
              <a:t>setMarks</a:t>
            </a:r>
            <a:r>
              <a:rPr lang="en-US" baseline="0" dirty="0"/>
              <a:t>(</a:t>
            </a:r>
            <a:r>
              <a:rPr lang="en-US" baseline="0" dirty="0" err="1"/>
              <a:t>int</a:t>
            </a:r>
            <a:r>
              <a:rPr lang="en-US" baseline="0" dirty="0"/>
              <a:t> </a:t>
            </a:r>
            <a:r>
              <a:rPr lang="en-US" baseline="0" dirty="0" err="1"/>
              <a:t>studentId</a:t>
            </a:r>
            <a:r>
              <a:rPr lang="en-US" baseline="0" dirty="0"/>
              <a:t>, double marks)</a:t>
            </a:r>
          </a:p>
          <a:p>
            <a:r>
              <a:rPr lang="en-US" baseline="0" dirty="0"/>
              <a:t>Method 2: function </a:t>
            </a:r>
            <a:r>
              <a:rPr lang="en-US" baseline="0" dirty="0" err="1"/>
              <a:t>setStudentSubject</a:t>
            </a:r>
            <a:r>
              <a:rPr lang="en-US" baseline="0" dirty="0"/>
              <a:t>(</a:t>
            </a:r>
            <a:r>
              <a:rPr lang="en-US" baseline="0" dirty="0" err="1"/>
              <a:t>StudentSubject</a:t>
            </a:r>
            <a:r>
              <a:rPr lang="en-US" baseline="0" dirty="0"/>
              <a:t> </a:t>
            </a:r>
            <a:r>
              <a:rPr lang="en-US" baseline="0" dirty="0" err="1"/>
              <a:t>studentSubjectObj</a:t>
            </a:r>
            <a:r>
              <a:rPr lang="en-US" baseline="0" dirty="0"/>
              <a:t>)</a:t>
            </a:r>
          </a:p>
          <a:p>
            <a:r>
              <a:rPr lang="en-US" baseline="0" dirty="0"/>
              <a:t>Method 3: function </a:t>
            </a:r>
            <a:r>
              <a:rPr lang="en-US" baseline="0" dirty="0" err="1"/>
              <a:t>saveStudent</a:t>
            </a:r>
            <a:r>
              <a:rPr lang="en-US" baseline="0" dirty="0"/>
              <a:t>(Student student)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6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Reduces Network Traffic</a:t>
            </a:r>
          </a:p>
          <a:p>
            <a:r>
              <a:rPr lang="en-US" dirty="0"/>
              <a:t>Enabled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8C73F-D5E5-430D-9F94-3EBFB229B4F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5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9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85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6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4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7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1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0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8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2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9DBE7-9B05-47E3-9674-864B1E86D8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6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2699" y="2667000"/>
            <a:ext cx="7994073" cy="9144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Layer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4270386"/>
            <a:ext cx="5958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Year – Semester 1</a:t>
            </a:r>
          </a:p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Lecture 4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155" y="533401"/>
            <a:ext cx="1295400" cy="151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36FFB-470A-4E43-9360-132999DAEA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07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2" y="784081"/>
            <a:ext cx="5841389" cy="495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06" y="784081"/>
            <a:ext cx="5932930" cy="35177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6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921"/>
            <a:ext cx="5991692" cy="4283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29" y="965921"/>
            <a:ext cx="5821218" cy="43957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3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30" y="1132609"/>
            <a:ext cx="497205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53" y="1056409"/>
            <a:ext cx="5857875" cy="4648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2" y="903144"/>
            <a:ext cx="5012366" cy="4583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6" y="963376"/>
            <a:ext cx="5884718" cy="446279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0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9" y="1259032"/>
            <a:ext cx="5738270" cy="3198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54" y="1331852"/>
            <a:ext cx="5859174" cy="42627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7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8" y="572367"/>
            <a:ext cx="5561099" cy="2347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3808"/>
          <a:stretch/>
        </p:blipFill>
        <p:spPr>
          <a:xfrm>
            <a:off x="174479" y="3366655"/>
            <a:ext cx="5447003" cy="1876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709" y="1185000"/>
            <a:ext cx="4974873" cy="259729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0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8" y="888422"/>
            <a:ext cx="539115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407" y="820881"/>
            <a:ext cx="5557979" cy="470708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5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71A6-2D22-44EA-B80D-EA7E1266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DD41A-67CA-45F5-92C7-2E92F285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F0911-F002-419C-9356-92C5EF3C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574-CF31-4299-9DB4-FF30D5ED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48F8B-896F-4F58-82AA-93C6D4FE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8DCD6-868D-420E-B703-42216D34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6" y="0"/>
            <a:ext cx="4463178" cy="3248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429BE-1915-4651-A8C0-2E1115B8C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05" y="876467"/>
            <a:ext cx="7543800" cy="59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8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FBD4-3D15-4E93-826C-C6FECCE4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61" y="12911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for Composite Entity Patterns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FAA0B-E989-4CAA-A740-1436D43D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4C3A1-273B-4208-ABA9-58DF1B28F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1FF19-26C9-4951-8D4B-BAA163C0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7ACB4-AFBD-4644-B39D-AB013093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2" y="2207148"/>
            <a:ext cx="5526709" cy="259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634ED-5B34-4BC3-B07A-D06DA3B2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37" y="1301031"/>
            <a:ext cx="6277021" cy="50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2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B5C7E-17D1-4D2B-9CCE-CA9EA68BA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2B30F-0B64-4189-BF34-9E3F799BB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12E41-1322-462C-A06E-4A859D3A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8C78A-E216-4438-ABBE-F0D20AD5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93FA0-309C-440C-AF6B-93B56B39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8219"/>
            <a:ext cx="8535230" cy="52621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759491-B3ED-4103-8B25-59BE27AA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61" y="129110"/>
            <a:ext cx="10515600" cy="785689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class for the Output</a:t>
            </a:r>
          </a:p>
        </p:txBody>
      </p:sp>
    </p:spTree>
    <p:extLst>
      <p:ext uri="{BB962C8B-B14F-4D97-AF65-F5344CB8AC3E}">
        <p14:creationId xmlns:p14="http://schemas.microsoft.com/office/powerpoint/2010/main" val="151714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58" y="1906299"/>
            <a:ext cx="6610989" cy="4359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3" y="316489"/>
            <a:ext cx="4658056" cy="214615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52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4" y="311303"/>
            <a:ext cx="5978116" cy="3667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29" y="2430680"/>
            <a:ext cx="6175122" cy="330081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6" y="1257417"/>
            <a:ext cx="5413086" cy="350311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B450F-34C2-42A0-B93E-AEF40C182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272" y="603315"/>
            <a:ext cx="6322962" cy="53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8" y="1064485"/>
            <a:ext cx="5416964" cy="30607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36" y="1064485"/>
            <a:ext cx="5041364" cy="352353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2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088"/>
            <a:ext cx="5670662" cy="4996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65" y="926088"/>
            <a:ext cx="6145171" cy="499672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3" y="1188027"/>
            <a:ext cx="5578186" cy="3784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138" y="1188027"/>
            <a:ext cx="5728394" cy="444384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5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370-B245-4736-9BA5-FAA504490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04" y="1769065"/>
            <a:ext cx="11520340" cy="2312742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Layer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assuming the request comes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Layer (Controller class)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invoke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delegator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ServiceDelegator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that fetches required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Services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PaymentService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ReservationService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You can implement common Service Interface that uses in all business services. Then the required request should be forwarded to 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DataAccess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execute necessary SQL query. You can apply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Object Pattern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send the request among layers and in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DataAccess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get those values to map to the Database Entities. Create suitable package hierarchy and Controller implementation should be as following piece of code.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5F7DF-EC27-4FFE-983F-61683F3F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by Udara Samaratunge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1812C-75BB-49ED-A10E-95EFFC7E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Enterprise Software Analysis and Design (ESAD)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94F10-5E2D-47A8-931A-B98B7FA5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9D5E6F-5168-4648-BAE3-1A135523CFA2}"/>
              </a:ext>
            </a:extLst>
          </p:cNvPr>
          <p:cNvSpPr txBox="1">
            <a:spLocks/>
          </p:cNvSpPr>
          <p:nvPr/>
        </p:nvSpPr>
        <p:spPr>
          <a:xfrm>
            <a:off x="206604" y="207553"/>
            <a:ext cx="119853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In-class Activity: Exercise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Business Layer Patterns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8527AD-4D4D-4EC4-BE66-8AF3D489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4" y="4317756"/>
            <a:ext cx="7762275" cy="1215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702FB-8327-4674-B78B-F43D29BF1876}"/>
              </a:ext>
            </a:extLst>
          </p:cNvPr>
          <p:cNvSpPr txBox="1"/>
          <p:nvPr/>
        </p:nvSpPr>
        <p:spPr>
          <a:xfrm flipH="1">
            <a:off x="206604" y="3897141"/>
            <a:ext cx="355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11470-0A8C-4472-8592-03BCA72C4718}"/>
              </a:ext>
            </a:extLst>
          </p:cNvPr>
          <p:cNvSpPr txBox="1"/>
          <p:nvPr/>
        </p:nvSpPr>
        <p:spPr>
          <a:xfrm flipH="1">
            <a:off x="8492057" y="3729218"/>
            <a:ext cx="298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Hierarchy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0B1C6B-AE5D-4D1D-9486-E2248A18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609" y="4098550"/>
            <a:ext cx="3307335" cy="21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89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78" y="1210541"/>
            <a:ext cx="5359102" cy="4431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731" y="1210541"/>
            <a:ext cx="5441544" cy="426546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A590-020E-41B0-957C-AF7B9269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40" y="25200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-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DE944-0006-46C0-B413-96E9E62DB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050" y="1577567"/>
            <a:ext cx="756353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class Hierarchy to as shown and based on the builder 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VehicleAssembler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implement to assemble the object.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Assemble you should assemble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Tyres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engine,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chassy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outer framework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return the relevant vehicle object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ACD69-CA37-473C-BF13-D5DA56A2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5EE55-83A4-434F-825D-96D50991C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56899-245B-4A56-A9C8-8BC05141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929FE-3469-4CB6-A7AF-8FFBF167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81" y="716960"/>
            <a:ext cx="409436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85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A590-020E-41B0-957C-AF7B9269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ACD69-CA37-473C-BF13-D5DA56A2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5EE55-83A4-434F-825D-96D50991C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56899-245B-4A56-A9C8-8BC05141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19EF7-0E4D-4DB7-B333-8A3216E4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2" y="1870075"/>
            <a:ext cx="11872275" cy="39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90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56" y="1197120"/>
            <a:ext cx="6410325" cy="45053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0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45" y="857682"/>
            <a:ext cx="5638800" cy="43529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7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7" y="187036"/>
            <a:ext cx="6007142" cy="3104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52" y="2291080"/>
            <a:ext cx="5617611" cy="41824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407" y="1304925"/>
            <a:ext cx="6557668" cy="318394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1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40" y="1090179"/>
            <a:ext cx="5364663" cy="4344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61" y="992764"/>
            <a:ext cx="5457693" cy="444168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3" y="1077689"/>
            <a:ext cx="5100861" cy="15136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60" y="1077689"/>
            <a:ext cx="6286500" cy="1076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10" y="2531051"/>
            <a:ext cx="5493327" cy="1114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710" y="4022549"/>
            <a:ext cx="5438774" cy="116607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8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1" y="631246"/>
            <a:ext cx="5248529" cy="4086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34" y="631246"/>
            <a:ext cx="4629150" cy="52006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02" y="46541"/>
            <a:ext cx="4631671" cy="3320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908" y="207384"/>
            <a:ext cx="4624820" cy="3267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259" y="3797118"/>
            <a:ext cx="5154654" cy="254490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5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3" y="1071772"/>
            <a:ext cx="4837402" cy="4394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589" y="1031298"/>
            <a:ext cx="5404138" cy="44348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4" y="1007484"/>
            <a:ext cx="5821433" cy="3907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595" y="1007484"/>
            <a:ext cx="5447867" cy="44044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 3030 (SLIIT)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by Udara Samaratunge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9DBE7-9B05-47E3-9674-864B1E86D8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875</Words>
  <Application>Microsoft Office PowerPoint</Application>
  <PresentationFormat>Widescreen</PresentationFormat>
  <Paragraphs>156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Business Layer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for Composite Entity Patterns</vt:lpstr>
      <vt:lpstr>Test class for the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- Builder</vt:lpstr>
      <vt:lpstr>Exercise Output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udara.s</dc:creator>
  <cp:lastModifiedBy>Udara</cp:lastModifiedBy>
  <cp:revision>62</cp:revision>
  <cp:lastPrinted>2019-02-28T08:50:30Z</cp:lastPrinted>
  <dcterms:created xsi:type="dcterms:W3CDTF">2017-01-23T11:22:56Z</dcterms:created>
  <dcterms:modified xsi:type="dcterms:W3CDTF">2021-03-05T06:07:23Z</dcterms:modified>
</cp:coreProperties>
</file>